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62" r:id="rId4"/>
    <p:sldId id="259" r:id="rId5"/>
    <p:sldId id="260" r:id="rId6"/>
    <p:sldId id="266" r:id="rId7"/>
    <p:sldId id="267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51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9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69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7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7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0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0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FBAB251-ACCC-4A0F-B3B1-F5165A8CA51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4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FBAB251-ACCC-4A0F-B3B1-F5165A8CA51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6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E1DD4-8E84-42FB-9B1D-8F066CAD0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20" y="201337"/>
            <a:ext cx="5550706" cy="338034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/>
              <a:t>Exhumation of the central Wasatch mountains, Utah: </a:t>
            </a:r>
            <a:r>
              <a:rPr lang="en-US" sz="1600" b="1" dirty="0"/>
              <a:t>Patterns and timing of exhumation deduced from low-temperature thermochronology data</a:t>
            </a: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9F5EB-775E-4BB1-825D-0D77B1469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6580" y="4073695"/>
            <a:ext cx="2651488" cy="984866"/>
          </a:xfrm>
        </p:spPr>
        <p:txBody>
          <a:bodyPr>
            <a:normAutofit/>
          </a:bodyPr>
          <a:lstStyle/>
          <a:p>
            <a:r>
              <a:rPr lang="en-US" sz="2800" dirty="0"/>
              <a:t>Armstrong 2003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A815947-5125-4A94-A73A-83B22A528D87}"/>
              </a:ext>
            </a:extLst>
          </p:cNvPr>
          <p:cNvSpPr txBox="1">
            <a:spLocks/>
          </p:cNvSpPr>
          <p:nvPr/>
        </p:nvSpPr>
        <p:spPr>
          <a:xfrm>
            <a:off x="948751" y="5179361"/>
            <a:ext cx="4680261" cy="79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Geol</a:t>
            </a:r>
            <a:r>
              <a:rPr lang="en-US" sz="2000" dirty="0"/>
              <a:t> 730 Presentation By: Neal Mankins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D8D49EE-4762-44AE-B292-85CE7A378A05}"/>
              </a:ext>
            </a:extLst>
          </p:cNvPr>
          <p:cNvSpPr txBox="1">
            <a:spLocks/>
          </p:cNvSpPr>
          <p:nvPr/>
        </p:nvSpPr>
        <p:spPr>
          <a:xfrm>
            <a:off x="2380832" y="6134025"/>
            <a:ext cx="2095123" cy="3959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Carson et al. 2013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C44529-39E2-461E-8B64-02316C7E9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177" y="0"/>
            <a:ext cx="58718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53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76B99-3E93-4CAE-96F1-044FAB549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61" y="2690924"/>
            <a:ext cx="2538341" cy="793700"/>
          </a:xfrm>
        </p:spPr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0930E-A14D-4BCB-9E01-0770124C8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15" y="3594751"/>
            <a:ext cx="5351909" cy="110944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To understand timing, rates, and distribution of extension-related exhumation in order to understand how footwall flexure &amp; fault growth affect extensional provinces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7E21DC-B6DA-428C-B2C0-FF6E5C22F253}"/>
              </a:ext>
            </a:extLst>
          </p:cNvPr>
          <p:cNvSpPr txBox="1">
            <a:spLocks/>
          </p:cNvSpPr>
          <p:nvPr/>
        </p:nvSpPr>
        <p:spPr bwMode="black">
          <a:xfrm>
            <a:off x="519915" y="411411"/>
            <a:ext cx="2538341" cy="79370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BC10FF-E793-4A3E-81A1-E7F576B647A8}"/>
              </a:ext>
            </a:extLst>
          </p:cNvPr>
          <p:cNvSpPr txBox="1">
            <a:spLocks/>
          </p:cNvSpPr>
          <p:nvPr/>
        </p:nvSpPr>
        <p:spPr>
          <a:xfrm>
            <a:off x="583163" y="1325836"/>
            <a:ext cx="5176574" cy="11094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/>
              <a:t>Previous studies provide exhumation rates of 0.2-0.8mm/</a:t>
            </a:r>
            <a:r>
              <a:rPr lang="en-US" dirty="0" err="1"/>
              <a:t>yr</a:t>
            </a:r>
            <a:r>
              <a:rPr lang="en-US" dirty="0"/>
              <a:t> and 0.4mm/</a:t>
            </a:r>
            <a:r>
              <a:rPr lang="en-US" dirty="0" err="1"/>
              <a:t>yr</a:t>
            </a:r>
            <a:r>
              <a:rPr lang="en-US" dirty="0"/>
              <a:t> respectively but provide limited spatial variation and timing of exhumation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912DA4-DEE1-4BFB-B27D-0ECF7AEA989E}"/>
              </a:ext>
            </a:extLst>
          </p:cNvPr>
          <p:cNvSpPr txBox="1">
            <a:spLocks/>
          </p:cNvSpPr>
          <p:nvPr/>
        </p:nvSpPr>
        <p:spPr bwMode="black">
          <a:xfrm>
            <a:off x="506861" y="4814323"/>
            <a:ext cx="2538341" cy="79370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Method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8F2148-DC61-45B9-84D8-7DA91DDE50D0}"/>
              </a:ext>
            </a:extLst>
          </p:cNvPr>
          <p:cNvSpPr txBox="1">
            <a:spLocks/>
          </p:cNvSpPr>
          <p:nvPr/>
        </p:nvSpPr>
        <p:spPr>
          <a:xfrm>
            <a:off x="471076" y="5662551"/>
            <a:ext cx="5400748" cy="11094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/>
              <a:t>Using apatite fission track, zircon fission track, &amp; apatite (U-Th)/He ages from 26 samples to understand timing &amp; style of uplift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B89653-569E-48F7-AE12-5AC92941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177" y="0"/>
            <a:ext cx="58718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65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42FC-8FEE-4296-A206-5ACF97BC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71974"/>
            <a:ext cx="3917658" cy="818867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F8D01-BC3E-4A60-A349-E7E40DB01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80" y="1555335"/>
            <a:ext cx="4239893" cy="518941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Wasatch Mtns. Cover ~400km through northern Utah</a:t>
            </a:r>
          </a:p>
          <a:p>
            <a:r>
              <a:rPr lang="en-US" sz="2000" dirty="0"/>
              <a:t>Cottonwood Intrusive Belt 39-30Ma (granite-granodiorite comp.) intruded into </a:t>
            </a:r>
          </a:p>
          <a:p>
            <a:pPr marL="0" indent="0">
              <a:buNone/>
            </a:pPr>
            <a:r>
              <a:rPr lang="en-US" sz="2000" dirty="0"/>
              <a:t>	Mesozoic shelf</a:t>
            </a:r>
          </a:p>
          <a:p>
            <a:pPr marL="0" indent="0">
              <a:buNone/>
            </a:pPr>
            <a:r>
              <a:rPr lang="en-US" sz="2000" dirty="0"/>
              <a:t>	Paleozoic miogeoclinal shelf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Precambiran</a:t>
            </a:r>
            <a:r>
              <a:rPr lang="en-US" sz="2000" dirty="0"/>
              <a:t> meta-</a:t>
            </a:r>
            <a:r>
              <a:rPr lang="en-US" sz="2000" dirty="0" err="1"/>
              <a:t>seds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2000" dirty="0" err="1"/>
              <a:t>Keetley</a:t>
            </a:r>
            <a:r>
              <a:rPr lang="en-US" sz="2000" dirty="0"/>
              <a:t> </a:t>
            </a:r>
            <a:r>
              <a:rPr lang="en-US" sz="2000" dirty="0" err="1"/>
              <a:t>Volcanics</a:t>
            </a:r>
            <a:r>
              <a:rPr lang="en-US" sz="2000" dirty="0"/>
              <a:t> ~36-28Ma</a:t>
            </a:r>
          </a:p>
          <a:p>
            <a:endParaRPr lang="en-US" sz="2000" dirty="0"/>
          </a:p>
          <a:p>
            <a:r>
              <a:rPr lang="en-US" sz="2000" dirty="0"/>
              <a:t>6 active normal faults</a:t>
            </a:r>
          </a:p>
          <a:p>
            <a:r>
              <a:rPr lang="en-US" sz="2000" dirty="0"/>
              <a:t>Wasatch is the longest &amp; most active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32ACE8F-5E45-46FB-AE7F-1E0CB191E1DA}"/>
              </a:ext>
            </a:extLst>
          </p:cNvPr>
          <p:cNvSpPr txBox="1">
            <a:spLocks/>
          </p:cNvSpPr>
          <p:nvPr/>
        </p:nvSpPr>
        <p:spPr>
          <a:xfrm>
            <a:off x="6096000" y="4630792"/>
            <a:ext cx="2095123" cy="3959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Carson et al. 2013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D206B8-D06E-4DB5-870F-CF31C502C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673" y="0"/>
            <a:ext cx="780032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70AF55A-A602-4116-B339-832B68184D56}"/>
              </a:ext>
            </a:extLst>
          </p:cNvPr>
          <p:cNvSpPr txBox="1">
            <a:spLocks/>
          </p:cNvSpPr>
          <p:nvPr/>
        </p:nvSpPr>
        <p:spPr bwMode="black">
          <a:xfrm>
            <a:off x="1111936" y="3165651"/>
            <a:ext cx="3057392" cy="1188235"/>
          </a:xfrm>
          <a:prstGeom prst="rect">
            <a:avLst/>
          </a:prstGeom>
          <a:noFill/>
          <a:ln w="31750" cap="sq">
            <a:solidFill>
              <a:srgbClr val="00B0F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2DE208-9D62-4E38-9FC4-A369722453BD}"/>
              </a:ext>
            </a:extLst>
          </p:cNvPr>
          <p:cNvSpPr txBox="1">
            <a:spLocks/>
          </p:cNvSpPr>
          <p:nvPr/>
        </p:nvSpPr>
        <p:spPr bwMode="black">
          <a:xfrm>
            <a:off x="4754156" y="1883534"/>
            <a:ext cx="707077" cy="532495"/>
          </a:xfrm>
          <a:prstGeom prst="rect">
            <a:avLst/>
          </a:prstGeom>
          <a:noFill/>
          <a:ln w="31750" cap="sq">
            <a:solidFill>
              <a:srgbClr val="00B0F0"/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8F528C-A524-4DC6-952E-507E0AC01750}"/>
              </a:ext>
            </a:extLst>
          </p:cNvPr>
          <p:cNvCxnSpPr/>
          <p:nvPr/>
        </p:nvCxnSpPr>
        <p:spPr>
          <a:xfrm flipV="1">
            <a:off x="4169328" y="2416029"/>
            <a:ext cx="584828" cy="74962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AE3562-FD3C-4379-93BC-B7793931713A}"/>
              </a:ext>
            </a:extLst>
          </p:cNvPr>
          <p:cNvCxnSpPr/>
          <p:nvPr/>
        </p:nvCxnSpPr>
        <p:spPr>
          <a:xfrm flipV="1">
            <a:off x="7390701" y="4064431"/>
            <a:ext cx="800422" cy="5789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E742FA-BF22-413D-8ACA-E57C6B36B1EE}"/>
              </a:ext>
            </a:extLst>
          </p:cNvPr>
          <p:cNvCxnSpPr>
            <a:cxnSpLocks/>
          </p:cNvCxnSpPr>
          <p:nvPr/>
        </p:nvCxnSpPr>
        <p:spPr>
          <a:xfrm flipV="1">
            <a:off x="5515088" y="4150042"/>
            <a:ext cx="424318" cy="3649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31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4486-36D6-4787-B371-91DB984E0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01" y="182793"/>
            <a:ext cx="3142347" cy="835645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Previous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4B171-C2A6-4A41-A3F6-C5ECE8BED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416" y="1394661"/>
            <a:ext cx="3230432" cy="4351338"/>
          </a:xfrm>
        </p:spPr>
        <p:txBody>
          <a:bodyPr/>
          <a:lstStyle/>
          <a:p>
            <a:r>
              <a:rPr lang="en-US" dirty="0"/>
              <a:t>Intrusion emplacement depths of ~6-11km in the west &amp; &lt;5km in east </a:t>
            </a:r>
          </a:p>
          <a:p>
            <a:r>
              <a:rPr lang="en-US" dirty="0"/>
              <a:t>Wasatch tilted 15-20° causing 22km of exhumation across ~40km</a:t>
            </a:r>
          </a:p>
          <a:p>
            <a:r>
              <a:rPr lang="en-US" dirty="0"/>
              <a:t>Exhumation rates of 0.2-0.8mm/</a:t>
            </a:r>
            <a:r>
              <a:rPr lang="en-US" dirty="0" err="1"/>
              <a:t>yr</a:t>
            </a:r>
            <a:r>
              <a:rPr lang="en-US" dirty="0"/>
              <a:t> and 0.4mm/</a:t>
            </a:r>
            <a:r>
              <a:rPr lang="en-US" dirty="0" err="1"/>
              <a:t>yr</a:t>
            </a:r>
            <a:endParaRPr lang="en-US" dirty="0"/>
          </a:p>
          <a:p>
            <a:r>
              <a:rPr lang="en-US" dirty="0"/>
              <a:t>2-D </a:t>
            </a:r>
            <a:r>
              <a:rPr lang="en-US" dirty="0" err="1"/>
              <a:t>thermokinematic</a:t>
            </a:r>
            <a:r>
              <a:rPr lang="en-US" dirty="0"/>
              <a:t> model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One tilt event or multiple?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9BC6C-D039-48D3-8B83-7B383E9C0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932" y="1013784"/>
            <a:ext cx="8717130" cy="584421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B27E6-DF07-41AD-9C20-1B4EF092720A}"/>
              </a:ext>
            </a:extLst>
          </p:cNvPr>
          <p:cNvSpPr txBox="1">
            <a:spLocks/>
          </p:cNvSpPr>
          <p:nvPr/>
        </p:nvSpPr>
        <p:spPr>
          <a:xfrm>
            <a:off x="1286518" y="2971583"/>
            <a:ext cx="1359811" cy="2618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(Evans et al., 1985)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1C91965-DD58-4603-92C9-8C49F5199B41}"/>
              </a:ext>
            </a:extLst>
          </p:cNvPr>
          <p:cNvSpPr txBox="1">
            <a:spLocks/>
          </p:cNvSpPr>
          <p:nvPr/>
        </p:nvSpPr>
        <p:spPr>
          <a:xfrm>
            <a:off x="1966424" y="2007274"/>
            <a:ext cx="1359811" cy="2618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(John, 1989)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08B1F7-D675-4A66-98AC-4BD6CE93C4FD}"/>
              </a:ext>
            </a:extLst>
          </p:cNvPr>
          <p:cNvSpPr txBox="1">
            <a:spLocks/>
          </p:cNvSpPr>
          <p:nvPr/>
        </p:nvSpPr>
        <p:spPr>
          <a:xfrm>
            <a:off x="1286518" y="3132658"/>
            <a:ext cx="1359811" cy="2618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(</a:t>
            </a:r>
            <a:r>
              <a:rPr lang="en-US" sz="1200" dirty="0" err="1"/>
              <a:t>Naeser</a:t>
            </a:r>
            <a:r>
              <a:rPr lang="en-US" sz="1200" dirty="0"/>
              <a:t> et al., 1983)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DF9848F-EB5E-4A74-B6AC-E40F7D8745FD}"/>
              </a:ext>
            </a:extLst>
          </p:cNvPr>
          <p:cNvSpPr txBox="1">
            <a:spLocks/>
          </p:cNvSpPr>
          <p:nvPr/>
        </p:nvSpPr>
        <p:spPr>
          <a:xfrm>
            <a:off x="1488711" y="3846020"/>
            <a:ext cx="1837524" cy="3843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(Parry &amp; Bruhn, 1986, 1987)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1190B69-F6F2-47E8-8E1B-543D066B164B}"/>
              </a:ext>
            </a:extLst>
          </p:cNvPr>
          <p:cNvSpPr txBox="1">
            <a:spLocks/>
          </p:cNvSpPr>
          <p:nvPr/>
        </p:nvSpPr>
        <p:spPr>
          <a:xfrm>
            <a:off x="1547975" y="4278253"/>
            <a:ext cx="1359811" cy="2618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(Ehlers et al., 1983)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CEA60B1-EFEC-4A97-B7BE-896EE6CBF0FE}"/>
              </a:ext>
            </a:extLst>
          </p:cNvPr>
          <p:cNvSpPr txBox="1">
            <a:spLocks/>
          </p:cNvSpPr>
          <p:nvPr/>
        </p:nvSpPr>
        <p:spPr>
          <a:xfrm>
            <a:off x="5071748" y="4284008"/>
            <a:ext cx="1359811" cy="2618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(Bryant 1990)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ED1DBD9-6BE4-4455-A7C7-CF61BDC6985F}"/>
              </a:ext>
            </a:extLst>
          </p:cNvPr>
          <p:cNvSpPr txBox="1">
            <a:spLocks/>
          </p:cNvSpPr>
          <p:nvPr/>
        </p:nvSpPr>
        <p:spPr>
          <a:xfrm>
            <a:off x="9930372" y="4763578"/>
            <a:ext cx="1359811" cy="2618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(John, 1989)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8985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2798-A503-47EE-8DBF-4B0BDE10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03" y="134224"/>
            <a:ext cx="3947691" cy="79370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Results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31DAD-5A74-43DB-B609-228CF7BB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6" y="927924"/>
            <a:ext cx="6967727" cy="58977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b="1" dirty="0"/>
              <a:t>Assuming</a:t>
            </a:r>
          </a:p>
          <a:p>
            <a:pPr marL="342900" indent="-342900">
              <a:buAutoNum type="arabicPeriod"/>
            </a:pPr>
            <a:r>
              <a:rPr lang="en-US" sz="1300" dirty="0"/>
              <a:t>Using apatite closure temperatures of 65 °C</a:t>
            </a:r>
          </a:p>
          <a:p>
            <a:pPr marL="342900" indent="-342900">
              <a:buAutoNum type="arabicPeriod"/>
            </a:pPr>
            <a:r>
              <a:rPr lang="en-US" sz="1300" dirty="0"/>
              <a:t>Typical geothermal gradient </a:t>
            </a:r>
            <a:r>
              <a:rPr lang="en-US" sz="1400" dirty="0"/>
              <a:t>of 35±5°C</a:t>
            </a:r>
            <a:endParaRPr lang="en-US" sz="1300" dirty="0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300" dirty="0"/>
              <a:t>Temp range of 210-250°C for Zircon PAZ </a:t>
            </a:r>
          </a:p>
          <a:p>
            <a:pPr marL="457200" lvl="2" indent="0">
              <a:buNone/>
            </a:pPr>
            <a:r>
              <a:rPr lang="en-US" sz="1300" dirty="0"/>
              <a:t>	</a:t>
            </a:r>
            <a:r>
              <a:rPr lang="en-US" sz="1200" dirty="0"/>
              <a:t>(Partial Annealing Zone)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300" dirty="0"/>
              <a:t>Helium retention in apatite from 40-85°C PRZ</a:t>
            </a:r>
          </a:p>
          <a:p>
            <a:pPr marL="0" indent="0">
              <a:buNone/>
            </a:pPr>
            <a:r>
              <a:rPr lang="en-US" sz="1300" dirty="0"/>
              <a:t>	</a:t>
            </a:r>
            <a:r>
              <a:rPr lang="en-US" sz="1200" dirty="0"/>
              <a:t>(Partial Retention Zone)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900" b="1" dirty="0"/>
              <a:t>Apatite Fission Track (AFT)</a:t>
            </a:r>
          </a:p>
          <a:p>
            <a:r>
              <a:rPr lang="en-US" sz="1900" dirty="0"/>
              <a:t>Range 3.4-39.6Ma</a:t>
            </a:r>
          </a:p>
          <a:p>
            <a:r>
              <a:rPr lang="en-US" sz="1900" dirty="0"/>
              <a:t>Increase in age to the east (5Ma at Wasatch fault to 10Ma at 15km east of fault)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b="1" dirty="0"/>
              <a:t>Zircon Fission Track (ZFT)</a:t>
            </a:r>
          </a:p>
          <a:p>
            <a:r>
              <a:rPr lang="en-US" sz="1900" dirty="0"/>
              <a:t>Range 30-37Ma</a:t>
            </a:r>
          </a:p>
          <a:p>
            <a:r>
              <a:rPr lang="en-US" sz="1900" dirty="0"/>
              <a:t>Increase in age to the east (10Ma at Wasatch fault to 20Ma at 8km east of fault)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b="1" dirty="0"/>
              <a:t>(U-Th)/He ages</a:t>
            </a:r>
          </a:p>
          <a:p>
            <a:r>
              <a:rPr lang="en-US" sz="1900" dirty="0"/>
              <a:t>Range 1.3-23Ma</a:t>
            </a:r>
          </a:p>
          <a:p>
            <a:r>
              <a:rPr lang="en-US" sz="1900" dirty="0"/>
              <a:t>Overall increase in age with distance from Wasatch Fault </a:t>
            </a:r>
          </a:p>
          <a:p>
            <a:r>
              <a:rPr lang="en-US" sz="1900" dirty="0"/>
              <a:t>Samples under 17km from fault underwent cooling from 150-50°C between 10-5Ma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D1D8E7-CAC3-445E-8462-DE9B34937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008" y="0"/>
            <a:ext cx="2847295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228F99B-D2D6-4A70-A58C-46A73DD08414}"/>
              </a:ext>
            </a:extLst>
          </p:cNvPr>
          <p:cNvSpPr txBox="1">
            <a:spLocks/>
          </p:cNvSpPr>
          <p:nvPr/>
        </p:nvSpPr>
        <p:spPr bwMode="black">
          <a:xfrm>
            <a:off x="62246" y="4274986"/>
            <a:ext cx="2538341" cy="255069"/>
          </a:xfrm>
          <a:prstGeom prst="rect">
            <a:avLst/>
          </a:prstGeom>
          <a:noFill/>
          <a:ln w="31750" cap="sq">
            <a:solidFill>
              <a:srgbClr val="00B0F0"/>
            </a:solidFill>
            <a:miter lim="800000"/>
          </a:ln>
        </p:spPr>
        <p:txBody>
          <a:bodyPr vert="horz" lIns="182880" tIns="182880" rIns="182880" bIns="18288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C516E3E-C8AA-4481-AD5D-72EEB8E49D24}"/>
              </a:ext>
            </a:extLst>
          </p:cNvPr>
          <p:cNvSpPr txBox="1">
            <a:spLocks/>
          </p:cNvSpPr>
          <p:nvPr/>
        </p:nvSpPr>
        <p:spPr bwMode="black">
          <a:xfrm>
            <a:off x="62246" y="5471404"/>
            <a:ext cx="1523273" cy="325389"/>
          </a:xfrm>
          <a:prstGeom prst="rect">
            <a:avLst/>
          </a:prstGeom>
          <a:noFill/>
          <a:ln w="31750" cap="sq">
            <a:solidFill>
              <a:srgbClr val="92D050"/>
            </a:solidFill>
            <a:miter lim="800000"/>
          </a:ln>
        </p:spPr>
        <p:txBody>
          <a:bodyPr vert="horz" lIns="182880" tIns="182880" rIns="182880" bIns="18288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F398BF-0368-45A8-889D-74AA53B55A7F}"/>
              </a:ext>
            </a:extLst>
          </p:cNvPr>
          <p:cNvSpPr txBox="1">
            <a:spLocks/>
          </p:cNvSpPr>
          <p:nvPr/>
        </p:nvSpPr>
        <p:spPr bwMode="black">
          <a:xfrm>
            <a:off x="0" y="2989927"/>
            <a:ext cx="2785146" cy="315335"/>
          </a:xfrm>
          <a:prstGeom prst="rect">
            <a:avLst/>
          </a:prstGeom>
          <a:noFill/>
          <a:ln w="31750" cap="sq">
            <a:solidFill>
              <a:srgbClr val="FFC000"/>
            </a:solidFill>
            <a:miter lim="800000"/>
          </a:ln>
        </p:spPr>
        <p:txBody>
          <a:bodyPr vert="horz" lIns="182880" tIns="182880" rIns="182880" bIns="18288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A3C2FFA-49E7-4300-86BA-5743D73455A0}"/>
              </a:ext>
            </a:extLst>
          </p:cNvPr>
          <p:cNvSpPr txBox="1">
            <a:spLocks/>
          </p:cNvSpPr>
          <p:nvPr/>
        </p:nvSpPr>
        <p:spPr bwMode="black">
          <a:xfrm>
            <a:off x="8073008" y="2212693"/>
            <a:ext cx="2847295" cy="2062293"/>
          </a:xfrm>
          <a:prstGeom prst="rect">
            <a:avLst/>
          </a:prstGeom>
          <a:noFill/>
          <a:ln w="31750" cap="sq">
            <a:solidFill>
              <a:srgbClr val="00B0F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043F8A-F531-4E8C-ACE5-94EBC78FEB53}"/>
              </a:ext>
            </a:extLst>
          </p:cNvPr>
          <p:cNvSpPr txBox="1">
            <a:spLocks/>
          </p:cNvSpPr>
          <p:nvPr/>
        </p:nvSpPr>
        <p:spPr bwMode="black">
          <a:xfrm>
            <a:off x="8073008" y="0"/>
            <a:ext cx="2782346" cy="2139193"/>
          </a:xfrm>
          <a:prstGeom prst="rect">
            <a:avLst/>
          </a:prstGeom>
          <a:noFill/>
          <a:ln w="31750" cap="sq">
            <a:solidFill>
              <a:srgbClr val="FFC00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E37179B-5BDF-4202-9967-A1578FBA26E5}"/>
              </a:ext>
            </a:extLst>
          </p:cNvPr>
          <p:cNvSpPr txBox="1">
            <a:spLocks/>
          </p:cNvSpPr>
          <p:nvPr/>
        </p:nvSpPr>
        <p:spPr bwMode="black">
          <a:xfrm>
            <a:off x="8073008" y="4348486"/>
            <a:ext cx="2847295" cy="2139193"/>
          </a:xfrm>
          <a:prstGeom prst="rect">
            <a:avLst/>
          </a:prstGeom>
          <a:noFill/>
          <a:ln w="31750" cap="sq">
            <a:solidFill>
              <a:srgbClr val="92D05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5FB8BC-C825-4BE3-A351-598945A81B47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2785146" y="2139193"/>
            <a:ext cx="5287862" cy="10084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4AF36D-364C-4A6E-9C95-F9E8785BA4C4}"/>
              </a:ext>
            </a:extLst>
          </p:cNvPr>
          <p:cNvCxnSpPr>
            <a:stCxn id="9" idx="3"/>
          </p:cNvCxnSpPr>
          <p:nvPr/>
        </p:nvCxnSpPr>
        <p:spPr>
          <a:xfrm flipV="1">
            <a:off x="2600587" y="4274986"/>
            <a:ext cx="5472421" cy="12753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F9AE821-990F-4F5D-868B-194BBC9744E2}"/>
              </a:ext>
            </a:extLst>
          </p:cNvPr>
          <p:cNvCxnSpPr>
            <a:stCxn id="10" idx="3"/>
          </p:cNvCxnSpPr>
          <p:nvPr/>
        </p:nvCxnSpPr>
        <p:spPr>
          <a:xfrm>
            <a:off x="1585519" y="5634099"/>
            <a:ext cx="6487489" cy="83071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963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6E5C8-2000-406B-AD11-85CEC522F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355625"/>
            <a:ext cx="4369123" cy="793700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11(Cooling)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27FFE1-F5BC-48DC-AC8F-5B7A19EB8A0E}"/>
              </a:ext>
            </a:extLst>
          </p:cNvPr>
          <p:cNvSpPr txBox="1">
            <a:spLocks/>
          </p:cNvSpPr>
          <p:nvPr/>
        </p:nvSpPr>
        <p:spPr>
          <a:xfrm>
            <a:off x="1679092" y="2009789"/>
            <a:ext cx="2737295" cy="79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(U-Th)/He ages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6755DB-0E1B-4F88-B7B2-083B03B31A8D}"/>
              </a:ext>
            </a:extLst>
          </p:cNvPr>
          <p:cNvSpPr txBox="1">
            <a:spLocks/>
          </p:cNvSpPr>
          <p:nvPr/>
        </p:nvSpPr>
        <p:spPr>
          <a:xfrm>
            <a:off x="521398" y="2707884"/>
            <a:ext cx="2491939" cy="2395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F6ECE3-22B2-46DD-A9F8-16A668C42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86395"/>
            <a:ext cx="6035616" cy="491471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BCBBFD7-23D6-4334-BAC8-FD3A497CB578}"/>
              </a:ext>
            </a:extLst>
          </p:cNvPr>
          <p:cNvSpPr txBox="1">
            <a:spLocks/>
          </p:cNvSpPr>
          <p:nvPr/>
        </p:nvSpPr>
        <p:spPr>
          <a:xfrm>
            <a:off x="89430" y="2699128"/>
            <a:ext cx="203856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Western Range Samples &lt;17km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Cooling from 150-50°C between 10-5Ma</a:t>
            </a:r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3C3D6-121B-45B9-95DC-79BDE848EA15}"/>
              </a:ext>
            </a:extLst>
          </p:cNvPr>
          <p:cNvSpPr txBox="1">
            <a:spLocks/>
          </p:cNvSpPr>
          <p:nvPr/>
        </p:nvSpPr>
        <p:spPr>
          <a:xfrm>
            <a:off x="2127995" y="2739313"/>
            <a:ext cx="2368503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Middle range 22-26km </a:t>
            </a:r>
          </a:p>
          <a:p>
            <a:pPr marL="0" indent="0">
              <a:buNone/>
            </a:pPr>
            <a:r>
              <a:rPr lang="en-US" dirty="0"/>
              <a:t>Cooled earlier than samples to the West </a:t>
            </a:r>
          </a:p>
          <a:p>
            <a:r>
              <a:rPr lang="en-US" dirty="0"/>
              <a:t>Cooling150-&lt;100°C between 25-15Ma</a:t>
            </a:r>
          </a:p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BCAF12-78C1-4EA6-A6BB-DF09C93B12C6}"/>
              </a:ext>
            </a:extLst>
          </p:cNvPr>
          <p:cNvSpPr txBox="1">
            <a:spLocks/>
          </p:cNvSpPr>
          <p:nvPr/>
        </p:nvSpPr>
        <p:spPr>
          <a:xfrm>
            <a:off x="4375890" y="2739313"/>
            <a:ext cx="1841490" cy="3567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Eastern range 30-35km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Rapid cooling from 40-30Ma followed by isothermal conditions &lt;60°C </a:t>
            </a:r>
          </a:p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214CCD8-9DEF-4758-837F-8D0B14610814}"/>
              </a:ext>
            </a:extLst>
          </p:cNvPr>
          <p:cNvSpPr txBox="1">
            <a:spLocks/>
          </p:cNvSpPr>
          <p:nvPr/>
        </p:nvSpPr>
        <p:spPr>
          <a:xfrm>
            <a:off x="1076845" y="1324926"/>
            <a:ext cx="3630074" cy="3919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i="1" dirty="0"/>
              <a:t>Distance relative to  Wasatch Fault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DB6D245-7B71-4AE7-BA30-791286CD5B9C}"/>
              </a:ext>
            </a:extLst>
          </p:cNvPr>
          <p:cNvSpPr txBox="1">
            <a:spLocks/>
          </p:cNvSpPr>
          <p:nvPr/>
        </p:nvSpPr>
        <p:spPr>
          <a:xfrm>
            <a:off x="4596758" y="5971605"/>
            <a:ext cx="1845170" cy="793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(consistent with shallow intrusion emplacement ~1km (John, 1989))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347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AE094-C564-4BE4-94E3-8473CA838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38" y="158293"/>
            <a:ext cx="5105547" cy="1099171"/>
          </a:xfrm>
        </p:spPr>
        <p:txBody>
          <a:bodyPr>
            <a:normAutofit fontScale="90000"/>
          </a:bodyPr>
          <a:lstStyle/>
          <a:p>
            <a:r>
              <a:rPr lang="en-US" dirty="0"/>
              <a:t>Interpretation (Paleodepth)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CE009-356C-4D3C-B7D6-1BEC3C589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835" y="3153187"/>
            <a:ext cx="1904760" cy="37048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Eastern Range (33-38km)</a:t>
            </a:r>
          </a:p>
          <a:p>
            <a:r>
              <a:rPr lang="en-US" dirty="0"/>
              <a:t>Calculated paleodepths of  1-1.5km (shallow)</a:t>
            </a:r>
          </a:p>
          <a:p>
            <a:endParaRPr lang="en-US" dirty="0"/>
          </a:p>
          <a:p>
            <a:r>
              <a:rPr lang="en-US" dirty="0"/>
              <a:t>Calculated by projecting samples below a 15° dipping surface hinge 38km east of the Wasatch fault 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6845E0-6F28-409B-BC6F-650A077F6B85}"/>
              </a:ext>
            </a:extLst>
          </p:cNvPr>
          <p:cNvSpPr txBox="1">
            <a:spLocks/>
          </p:cNvSpPr>
          <p:nvPr/>
        </p:nvSpPr>
        <p:spPr>
          <a:xfrm>
            <a:off x="2016688" y="3153187"/>
            <a:ext cx="1951625" cy="37048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Middle Range (22-27km)</a:t>
            </a:r>
          </a:p>
          <a:p>
            <a:r>
              <a:rPr lang="en-US" dirty="0"/>
              <a:t>Calculated paleodepths down to 5.5km</a:t>
            </a:r>
          </a:p>
          <a:p>
            <a:r>
              <a:rPr lang="en-US" dirty="0"/>
              <a:t>Cooling related to unroofing </a:t>
            </a:r>
          </a:p>
          <a:p>
            <a:endParaRPr lang="en-US" dirty="0"/>
          </a:p>
          <a:p>
            <a:r>
              <a:rPr lang="en-US" dirty="0"/>
              <a:t>Calculated by projecting samples below a 15° dipping surface hinge 38km east of the Wasatch fault 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CACA4F-5F9E-4A78-BD8E-252968D62D87}"/>
              </a:ext>
            </a:extLst>
          </p:cNvPr>
          <p:cNvSpPr txBox="1">
            <a:spLocks/>
          </p:cNvSpPr>
          <p:nvPr/>
        </p:nvSpPr>
        <p:spPr>
          <a:xfrm>
            <a:off x="209390" y="1257465"/>
            <a:ext cx="7138678" cy="17291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Assumptions </a:t>
            </a:r>
          </a:p>
          <a:p>
            <a:r>
              <a:rPr lang="en-US" sz="1600" dirty="0" err="1"/>
              <a:t>Paleogeothermal</a:t>
            </a:r>
            <a:r>
              <a:rPr lang="en-US" sz="1600" dirty="0"/>
              <a:t> gradient of 35±5°C</a:t>
            </a:r>
          </a:p>
          <a:p>
            <a:r>
              <a:rPr lang="en-US" sz="1600" dirty="0"/>
              <a:t>Post intrusion age temperatures of &lt;60°C</a:t>
            </a:r>
          </a:p>
          <a:p>
            <a:endParaRPr lang="en-US" sz="1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F6C088-5DAF-4E20-B74B-85B3E48C529F}"/>
              </a:ext>
            </a:extLst>
          </p:cNvPr>
          <p:cNvSpPr txBox="1">
            <a:spLocks/>
          </p:cNvSpPr>
          <p:nvPr/>
        </p:nvSpPr>
        <p:spPr>
          <a:xfrm>
            <a:off x="158794" y="3153189"/>
            <a:ext cx="2040239" cy="37048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Western Range &lt;17km</a:t>
            </a:r>
          </a:p>
          <a:p>
            <a:r>
              <a:rPr lang="en-US" dirty="0"/>
              <a:t>Calculated paleodepths of ~5.5-11km</a:t>
            </a:r>
          </a:p>
          <a:p>
            <a:endParaRPr lang="en-US" dirty="0"/>
          </a:p>
          <a:p>
            <a:r>
              <a:rPr lang="en-US" dirty="0"/>
              <a:t>Calculated by projecting samples below a 20° dipping surface hinge 25km east of the Wasatch fault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AD68F5-B3D0-415B-A915-D346D2134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594" y="302361"/>
            <a:ext cx="6454406" cy="625327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4527E99-B414-46C3-B3DA-565A3510CEB5}"/>
              </a:ext>
            </a:extLst>
          </p:cNvPr>
          <p:cNvSpPr txBox="1">
            <a:spLocks/>
          </p:cNvSpPr>
          <p:nvPr/>
        </p:nvSpPr>
        <p:spPr>
          <a:xfrm>
            <a:off x="10313418" y="4050531"/>
            <a:ext cx="1904761" cy="793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Silver Fork Superior fault system</a:t>
            </a:r>
          </a:p>
          <a:p>
            <a:endParaRPr lang="en-US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AD1624-7B8D-4478-BB78-10AA9E97C923}"/>
              </a:ext>
            </a:extLst>
          </p:cNvPr>
          <p:cNvCxnSpPr/>
          <p:nvPr/>
        </p:nvCxnSpPr>
        <p:spPr>
          <a:xfrm flipH="1" flipV="1">
            <a:off x="9420837" y="4068661"/>
            <a:ext cx="931178" cy="1006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36AE51-4646-4AE8-9558-B7961276E3AB}"/>
              </a:ext>
            </a:extLst>
          </p:cNvPr>
          <p:cNvSpPr txBox="1">
            <a:spLocks/>
          </p:cNvSpPr>
          <p:nvPr/>
        </p:nvSpPr>
        <p:spPr>
          <a:xfrm>
            <a:off x="1178913" y="2565222"/>
            <a:ext cx="3630074" cy="3919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i="1" dirty="0"/>
              <a:t>Single tilt model rejected </a:t>
            </a:r>
          </a:p>
        </p:txBody>
      </p:sp>
    </p:spTree>
    <p:extLst>
      <p:ext uri="{BB962C8B-B14F-4D97-AF65-F5344CB8AC3E}">
        <p14:creationId xmlns:p14="http://schemas.microsoft.com/office/powerpoint/2010/main" val="2721674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554D-B6BB-4889-99FF-86E95161F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66" y="387599"/>
            <a:ext cx="3976906" cy="767016"/>
          </a:xfrm>
        </p:spPr>
        <p:txBody>
          <a:bodyPr>
            <a:normAutofit/>
          </a:bodyPr>
          <a:lstStyle/>
          <a:p>
            <a:r>
              <a:rPr lang="en-US" dirty="0"/>
              <a:t>Proposed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1887E-47BD-4725-B356-2F69E7F1E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24" y="1385158"/>
            <a:ext cx="6859809" cy="22249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Propose a two stage tilt history with eastern &amp; middle range samples tilted by an early event and western samples tilted later </a:t>
            </a:r>
          </a:p>
          <a:p>
            <a:pPr marL="0" indent="0">
              <a:buNone/>
            </a:pPr>
            <a:r>
              <a:rPr lang="en-US" dirty="0"/>
              <a:t>“Rolling-hinge extension model”</a:t>
            </a:r>
          </a:p>
          <a:p>
            <a:r>
              <a:rPr lang="en-US" dirty="0"/>
              <a:t>Assuming a </a:t>
            </a:r>
            <a:r>
              <a:rPr lang="en-US" dirty="0" err="1"/>
              <a:t>paleogeothermal</a:t>
            </a:r>
            <a:r>
              <a:rPr lang="en-US" dirty="0"/>
              <a:t> gradient of 35±5°C</a:t>
            </a:r>
          </a:p>
          <a:p>
            <a:endParaRPr lang="en-US" dirty="0"/>
          </a:p>
          <a:p>
            <a:r>
              <a:rPr lang="en-US" dirty="0"/>
              <a:t>Hinge of rotation moves West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FB828C-B5F4-4EE8-829D-B093271F62F4}"/>
              </a:ext>
            </a:extLst>
          </p:cNvPr>
          <p:cNvSpPr txBox="1">
            <a:spLocks/>
          </p:cNvSpPr>
          <p:nvPr/>
        </p:nvSpPr>
        <p:spPr>
          <a:xfrm>
            <a:off x="3679146" y="3565825"/>
            <a:ext cx="3955084" cy="32921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Late Tilt (~5</a:t>
            </a:r>
            <a:r>
              <a:rPr lang="en-US" dirty="0"/>
              <a:t>°)</a:t>
            </a:r>
            <a:endParaRPr lang="en-US" b="1" dirty="0"/>
          </a:p>
          <a:p>
            <a:r>
              <a:rPr lang="en-US" sz="1600" dirty="0"/>
              <a:t>Miocene-Present</a:t>
            </a:r>
          </a:p>
          <a:p>
            <a:r>
              <a:rPr lang="en-US" sz="1600" dirty="0"/>
              <a:t>Hinge moves West prior to later tilt event</a:t>
            </a:r>
          </a:p>
          <a:p>
            <a:r>
              <a:rPr lang="en-US" sz="1600" dirty="0"/>
              <a:t>Silver Fork Superior fault system inactive by ~10Ma where displacement shifted west to Wasatch fault</a:t>
            </a:r>
          </a:p>
          <a:p>
            <a:r>
              <a:rPr lang="en-US" sz="1600" dirty="0"/>
              <a:t>~5km of differential exhumation since 10-12Ma </a:t>
            </a:r>
          </a:p>
          <a:p>
            <a:r>
              <a:rPr lang="en-US" sz="1600" dirty="0"/>
              <a:t>Tectonic unroofing dominates western 8km where surface erosion dominates the middle range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E4B401-0502-482A-A8C9-5D4632D4D40E}"/>
              </a:ext>
            </a:extLst>
          </p:cNvPr>
          <p:cNvSpPr txBox="1">
            <a:spLocks/>
          </p:cNvSpPr>
          <p:nvPr/>
        </p:nvSpPr>
        <p:spPr>
          <a:xfrm>
            <a:off x="153243" y="3565825"/>
            <a:ext cx="3525902" cy="33816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Early Tilt (~15</a:t>
            </a:r>
            <a:r>
              <a:rPr lang="en-US" dirty="0"/>
              <a:t>°)</a:t>
            </a:r>
            <a:endParaRPr lang="en-US" b="1" dirty="0"/>
          </a:p>
          <a:p>
            <a:r>
              <a:rPr lang="en-US" sz="1600" dirty="0"/>
              <a:t>Late Oligocene – early Miocene</a:t>
            </a:r>
          </a:p>
          <a:p>
            <a:r>
              <a:rPr lang="en-US" sz="1600" dirty="0"/>
              <a:t>Middle &amp; Eastern samples exhumed to depths of &lt;~1.5km corresponding with ~3.5km of erosion</a:t>
            </a:r>
          </a:p>
          <a:p>
            <a:r>
              <a:rPr lang="en-US" sz="1600" dirty="0"/>
              <a:t>Fully exhumed in last 10-12Ma during tilt event that unroofs western samples</a:t>
            </a:r>
          </a:p>
          <a:p>
            <a:r>
              <a:rPr lang="en-US" sz="1600" dirty="0"/>
              <a:t>Decrease in AFT ages to the West coincident with Silver Fork Superior fault system suggesting this system was active during unroofing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573C47-E61E-493F-B1DC-F05B7D30A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229" y="259864"/>
            <a:ext cx="5209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6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6E5C8-2000-406B-AD11-85CEC522F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28" y="455809"/>
            <a:ext cx="5561142" cy="967474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90009-A7A7-4746-A68E-E24987AA1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86" y="1552194"/>
            <a:ext cx="5072005" cy="310198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Take Home Point</a:t>
            </a:r>
          </a:p>
          <a:p>
            <a:r>
              <a:rPr lang="en-US" dirty="0"/>
              <a:t>2 periods of tilting in the Wasatch Mtns. related to westward migration of rolling hinge</a:t>
            </a:r>
          </a:p>
          <a:p>
            <a:r>
              <a:rPr lang="en-US" dirty="0"/>
              <a:t>~5km of differential exhumation</a:t>
            </a:r>
          </a:p>
          <a:p>
            <a:r>
              <a:rPr lang="en-US" dirty="0"/>
              <a:t>~15-20° of tilt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972D2-78E5-48AA-A2F3-373971724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594" y="455809"/>
            <a:ext cx="6454406" cy="625327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01FC34-FF80-4E93-A4FE-1FDDCBDAEC0F}"/>
              </a:ext>
            </a:extLst>
          </p:cNvPr>
          <p:cNvSpPr txBox="1">
            <a:spLocks/>
          </p:cNvSpPr>
          <p:nvPr/>
        </p:nvSpPr>
        <p:spPr>
          <a:xfrm>
            <a:off x="10313418" y="4203979"/>
            <a:ext cx="1904761" cy="793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Silver Fork Superior fault system</a:t>
            </a:r>
          </a:p>
          <a:p>
            <a:endParaRPr lang="en-US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F6EA02-273D-48E2-86B5-405DAC59D234}"/>
              </a:ext>
            </a:extLst>
          </p:cNvPr>
          <p:cNvCxnSpPr/>
          <p:nvPr/>
        </p:nvCxnSpPr>
        <p:spPr>
          <a:xfrm flipH="1" flipV="1">
            <a:off x="9420837" y="4222109"/>
            <a:ext cx="931178" cy="1006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52896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2828</TotalTime>
  <Words>754</Words>
  <Application>Microsoft Office PowerPoint</Application>
  <PresentationFormat>Widescreen</PresentationFormat>
  <Paragraphs>116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Parcel</vt:lpstr>
      <vt:lpstr>Exhumation of the central Wasatch mountains, Utah: Patterns and timing of exhumation deduced from low-temperature thermochronology data</vt:lpstr>
      <vt:lpstr>Purpose</vt:lpstr>
      <vt:lpstr>Background</vt:lpstr>
      <vt:lpstr>Previous Work</vt:lpstr>
      <vt:lpstr>Results 1</vt:lpstr>
      <vt:lpstr>Results 11(Cooling)</vt:lpstr>
      <vt:lpstr>Interpretation (Paleodepth)</vt:lpstr>
      <vt:lpstr>Proposed Model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and barometric constraints on the intrusive and unroofing history of the black mountains: Implications for timing, initial dip, and kinematics of detachment faulting in the death valley region, California</dc:title>
  <dc:creator>Neal Mankins</dc:creator>
  <cp:lastModifiedBy>Neal Mankins</cp:lastModifiedBy>
  <cp:revision>125</cp:revision>
  <dcterms:created xsi:type="dcterms:W3CDTF">2020-02-09T00:28:02Z</dcterms:created>
  <dcterms:modified xsi:type="dcterms:W3CDTF">2020-02-26T18:16:15Z</dcterms:modified>
</cp:coreProperties>
</file>